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7" r:id="rId3"/>
    <p:sldId id="281" r:id="rId4"/>
    <p:sldId id="257" r:id="rId5"/>
    <p:sldId id="278" r:id="rId6"/>
    <p:sldId id="291" r:id="rId7"/>
    <p:sldId id="292" r:id="rId8"/>
    <p:sldId id="293" r:id="rId9"/>
    <p:sldId id="294" r:id="rId10"/>
    <p:sldId id="266" r:id="rId11"/>
    <p:sldId id="282" r:id="rId12"/>
    <p:sldId id="269" r:id="rId13"/>
    <p:sldId id="283" r:id="rId14"/>
    <p:sldId id="268" r:id="rId15"/>
    <p:sldId id="284" r:id="rId16"/>
    <p:sldId id="270" r:id="rId17"/>
    <p:sldId id="285" r:id="rId18"/>
    <p:sldId id="271" r:id="rId19"/>
    <p:sldId id="279" r:id="rId20"/>
    <p:sldId id="272" r:id="rId21"/>
    <p:sldId id="286" r:id="rId22"/>
    <p:sldId id="273" r:id="rId23"/>
    <p:sldId id="287" r:id="rId24"/>
    <p:sldId id="274" r:id="rId25"/>
    <p:sldId id="288" r:id="rId26"/>
    <p:sldId id="275" r:id="rId27"/>
    <p:sldId id="290" r:id="rId28"/>
    <p:sldId id="276" r:id="rId29"/>
    <p:sldId id="289" r:id="rId30"/>
    <p:sldId id="27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5D5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45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7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1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14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1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5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9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85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26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8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37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61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CA56-AFAD-49EF-AC70-264100596819}" type="datetimeFigureOut">
              <a:rPr lang="ru-RU" smtClean="0"/>
              <a:pPr/>
              <a:t>01.08.2022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9268-76AB-461A-9ABC-B6A348EF46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3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70BA"/>
              </a:clrFrom>
              <a:clrTo>
                <a:srgbClr val="0070B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277" y="3885358"/>
            <a:ext cx="10031104" cy="867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refree Cyrillic" pitchFamily="2" charset="-52"/>
              </a:rPr>
              <a:t>ИНСТИТУТ ПРОФЕССИОНАЛЬНОГО РАЗВИТИЯ</a:t>
            </a:r>
            <a:endParaRPr lang="ru-RU" dirty="0">
              <a:solidFill>
                <a:schemeClr val="bg1"/>
              </a:solidFill>
              <a:latin typeface="Carefree Cyrillic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54890"/>
            <a:ext cx="12192000" cy="1255594"/>
          </a:xfrm>
        </p:spPr>
        <p:txBody>
          <a:bodyPr>
            <a:normAutofit fontScale="32500" lnSpcReduction="20000"/>
          </a:bodyPr>
          <a:lstStyle/>
          <a:p>
            <a:r>
              <a:rPr lang="ru-RU" sz="4500" dirty="0" smtClean="0">
                <a:solidFill>
                  <a:schemeClr val="bg1"/>
                </a:solidFill>
              </a:rPr>
              <a:t>Ивановская обл., г. Иваново, ул. Ермака, д. 39, </a:t>
            </a:r>
            <a:r>
              <a:rPr lang="ru-RU" sz="4500" dirty="0" err="1" smtClean="0">
                <a:solidFill>
                  <a:schemeClr val="bg1"/>
                </a:solidFill>
              </a:rPr>
              <a:t>оф</a:t>
            </a:r>
            <a:r>
              <a:rPr lang="ru-RU" sz="4500" dirty="0" smtClean="0">
                <a:solidFill>
                  <a:schemeClr val="bg1"/>
                </a:solidFill>
              </a:rPr>
              <a:t>. 267</a:t>
            </a:r>
          </a:p>
          <a:p>
            <a:r>
              <a:rPr lang="ru-RU" sz="4500" dirty="0" smtClean="0">
                <a:solidFill>
                  <a:schemeClr val="bg1"/>
                </a:solidFill>
              </a:rPr>
              <a:t>+7 (4932) 93-94-77</a:t>
            </a:r>
            <a:r>
              <a:rPr lang="ru-RU" sz="4500" dirty="0" smtClean="0"/>
              <a:t>    </a:t>
            </a:r>
            <a:r>
              <a:rPr lang="ru-RU" sz="4500" dirty="0" smtClean="0">
                <a:solidFill>
                  <a:schemeClr val="bg1"/>
                </a:solidFill>
              </a:rPr>
              <a:t>+7(930)347-59-95   </a:t>
            </a:r>
          </a:p>
          <a:p>
            <a:r>
              <a:rPr lang="ru-RU" sz="4500" dirty="0" err="1" smtClean="0">
                <a:solidFill>
                  <a:schemeClr val="bg1"/>
                </a:solidFill>
              </a:rPr>
              <a:t>ipr@ivanovo.ac.ru</a:t>
            </a:r>
            <a:endParaRPr lang="ru-RU" sz="45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om.ivanovo.ac.ru/images/banners/DPP_sm.jpg"/>
          <p:cNvPicPr>
            <a:picLocks noChangeAspect="1" noChangeArrowheads="1"/>
          </p:cNvPicPr>
          <p:nvPr/>
        </p:nvPicPr>
        <p:blipFill>
          <a:blip r:embed="rId3" cstate="print"/>
          <a:srcRect l="84286" t="78252" r="6340" b="5290"/>
          <a:stretch>
            <a:fillRect/>
          </a:stretch>
        </p:blipFill>
        <p:spPr bwMode="auto">
          <a:xfrm>
            <a:off x="11536326" y="0"/>
            <a:ext cx="655674" cy="630932"/>
          </a:xfrm>
          <a:prstGeom prst="rect">
            <a:avLst/>
          </a:prstGeom>
          <a:noFill/>
        </p:spPr>
      </p:pic>
      <p:pic>
        <p:nvPicPr>
          <p:cNvPr id="8" name="Рисунок 7" descr="18ca12f969941e10050c0d7abf4b249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606056" cy="606056"/>
          </a:xfrm>
          <a:prstGeom prst="rect">
            <a:avLst/>
          </a:prstGeom>
        </p:spPr>
      </p:pic>
      <p:pic>
        <p:nvPicPr>
          <p:cNvPr id="11" name="Рисунок 10" descr="logo_ipr (1)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308106" y="3820934"/>
            <a:ext cx="1327599" cy="137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163773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СЕТЕВОЕ И СИСТЕМНОЕ АДМИНИСТРИРОВАНИЕ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6215" y="1801506"/>
            <a:ext cx="694671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170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образование; лица, получающие высшее образование, владеющие цифровой грамотностью на начальной уровне</a:t>
            </a:r>
            <a:endParaRPr lang="ru-RU" sz="1400" dirty="0" smtClean="0"/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сетевой и системный администратор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в результате освоения программы слушатели сформируют и (или) усовершенствуют компетенции в области сетевого администрирования, приобретут новую квалификацию «сетевой и системный администратор», позволяющую специалистам решать задачи реализации ключевых служб инфраструктуры предприятия.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294" y="3895802"/>
            <a:ext cx="1201478" cy="1207827"/>
          </a:xfrm>
          <a:prstGeom prst="rect">
            <a:avLst/>
          </a:prstGeom>
        </p:spPr>
      </p:pic>
      <p:pic>
        <p:nvPicPr>
          <p:cNvPr id="7" name="Рисунок 6" descr="3174cce54abc2104eae990b202ade9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8667" y="1918143"/>
            <a:ext cx="1210737" cy="1207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163774"/>
            <a:ext cx="7806520" cy="1104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СЕТЕВОЕ И СИСТЕМНОЕ АДМИНИСТРИРОВАНИЕ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4317" y="1443609"/>
            <a:ext cx="730694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400" b="1" dirty="0" smtClean="0"/>
              <a:t>8. Перечень формируемых компетенций выпускника </a:t>
            </a:r>
            <a:br>
              <a:rPr lang="ru-RU" sz="1400" b="1" dirty="0" smtClean="0"/>
            </a:br>
            <a:r>
              <a:rPr lang="ru-RU" sz="1400" b="1" dirty="0" smtClean="0"/>
              <a:t>ПК-1. Способность выполнять планирование резервного копирования, архивирования и восстановления конфигурации серверов и серверных операционных систем;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/>
              <a:t>ПК-2. Способность выполнять обновление программного обеспечения серверных операционных систем;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/>
              <a:t>ПК-3. Способность проводить анализ и выявлять основные причины сложных проблем, </a:t>
            </a:r>
            <a:r>
              <a:rPr lang="ru-RU" sz="1400" b="1" dirty="0" smtClean="0"/>
              <a:t>возникающих </a:t>
            </a:r>
            <a:r>
              <a:rPr lang="ru-RU" sz="1400" b="1" dirty="0" smtClean="0"/>
              <a:t>на сетевых устройствах информационно-коммуникационных систем;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/>
              <a:t>ПК-4. Способность выполнять работы по выявлению и устранению сложных инцидентов, возникающих на сетевых устройствах информационно-коммуникационных систем; </a:t>
            </a:r>
            <a:br>
              <a:rPr lang="ru-RU" sz="1400" b="1" dirty="0" smtClean="0"/>
            </a:br>
            <a:r>
              <a:rPr lang="ru-RU" sz="1400" b="1" dirty="0" smtClean="0"/>
              <a:t>ПК-5</a:t>
            </a:r>
            <a:r>
              <a:rPr lang="ru-RU" sz="1400" b="1" dirty="0" smtClean="0"/>
              <a:t>. Способность проводить оценку производительности сетевых устройств и программного обеспечения;</a:t>
            </a:r>
            <a:br>
              <a:rPr lang="ru-RU" sz="1400" b="1" dirty="0" smtClean="0"/>
            </a:br>
            <a:r>
              <a:rPr lang="ru-RU" sz="1400" b="1" dirty="0" smtClean="0"/>
              <a:t>ПК-6</a:t>
            </a:r>
            <a:r>
              <a:rPr lang="ru-RU" sz="1400" b="1" dirty="0" smtClean="0"/>
              <a:t>. Способность выполнять работы по корректировке производительности сетевой </a:t>
            </a:r>
            <a:r>
              <a:rPr lang="ru-RU" sz="1400" b="1" dirty="0" err="1" smtClean="0"/>
              <a:t>инфокоммуникационной</a:t>
            </a:r>
            <a:r>
              <a:rPr lang="ru-RU" sz="1400" b="1" dirty="0" smtClean="0"/>
              <a:t> системы; </a:t>
            </a:r>
            <a:br>
              <a:rPr lang="ru-RU" sz="1400" b="1" dirty="0" smtClean="0"/>
            </a:br>
            <a:r>
              <a:rPr lang="ru-RU" sz="1400" b="1" dirty="0" smtClean="0"/>
              <a:t>ПК-7</a:t>
            </a:r>
            <a:r>
              <a:rPr lang="ru-RU" sz="1400" b="1" dirty="0" smtClean="0"/>
              <a:t>. Способность администрировать средства обеспечения безопасности удаленного доступа (операционных систем и специализированных протоколов</a:t>
            </a:r>
            <a:r>
              <a:rPr lang="ru-RU" sz="1400" b="1" dirty="0" smtClean="0"/>
              <a:t>);</a:t>
            </a:r>
          </a:p>
          <a:p>
            <a:pPr marL="342900" indent="-342900" fontAlgn="base"/>
            <a:r>
              <a:rPr lang="ru-RU" sz="1400" b="1" dirty="0" smtClean="0"/>
              <a:t> </a:t>
            </a:r>
            <a:r>
              <a:rPr lang="ru-RU" sz="1400" b="1" dirty="0" smtClean="0"/>
              <a:t>        </a:t>
            </a:r>
            <a:r>
              <a:rPr lang="ru-RU" sz="1400" b="1" dirty="0" smtClean="0"/>
              <a:t>ПК-8</a:t>
            </a:r>
            <a:r>
              <a:rPr lang="ru-RU" sz="1400" b="1" dirty="0" smtClean="0"/>
              <a:t>. Способность выполнять восстановление параметров программного обеспечения сетевых устройств.</a:t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2823" y="5934670"/>
            <a:ext cx="707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34" y="313900"/>
            <a:ext cx="8011236" cy="12043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Arial Black" pitchFamily="34" charset="0"/>
              </a:rPr>
              <a:t>	</a:t>
            </a: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ТЕХНИЧЕСКАЯ ЗАЩИТА ИНФОРМАЦИИ. СПОСОБЫ И СРЕДСТВА ЗАЩИТЫ ИНФОРМАЦИИ ОТ НЕСАНКЦИОНИРОВАННОГО ДОСТУПА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142" y="1748909"/>
            <a:ext cx="694671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 72 часа, из них 42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4 недели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удостоверение о повышении квалификации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 Входные требования к слушателям: высшее образование по направлению подготовки (специальности) в области информационной безопасности, или профессиональная переподготовка для выполнения нового вида профессиональной деятельности «Техническая защита информации», или иное высшее образование. 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специалист по технической защите информации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 В процессе освоения программы слушатели совершенствуют компетенции, необходимые для осуществления профессиональной деятельности и(или) повышают профессиональный уровень в рамках имеющейся квалификации в части разработки и применения способов и средств защиты информации от несанкционированного доступа.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292" y="3863904"/>
            <a:ext cx="1190848" cy="1207827"/>
          </a:xfrm>
          <a:prstGeom prst="rect">
            <a:avLst/>
          </a:prstGeom>
        </p:spPr>
      </p:pic>
      <p:pic>
        <p:nvPicPr>
          <p:cNvPr id="7" name="Рисунок 6" descr="41d8fe77f447390087f5e00e1cad085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249" y="1913993"/>
            <a:ext cx="1222612" cy="12226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0147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34" y="313899"/>
            <a:ext cx="80112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ТЕХНИЧЕСКАЯ ЗАЩИТА ИНФОРМАЦИИ. СПОСОБЫ </a:t>
            </a:r>
            <a:b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И СРЕДСТВА ЗАЩИТЫ ИНФОРМАЦИИ ОТ НЕСАНКЦИОНИРОВАННОГО ДОСТУПА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0345" y="1779686"/>
            <a:ext cx="72264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600" b="1" dirty="0" smtClean="0"/>
              <a:t>8. В результате обучения выпускник программы будет способен:</a:t>
            </a:r>
            <a:br>
              <a:rPr lang="ru-RU" sz="1600" b="1" dirty="0" smtClean="0"/>
            </a:br>
            <a:r>
              <a:rPr lang="ru-RU" sz="1600" b="1" dirty="0" smtClean="0"/>
              <a:t>1)работать </a:t>
            </a:r>
            <a:r>
              <a:rPr lang="ru-RU" sz="1600" b="1" dirty="0" smtClean="0"/>
              <a:t>с нормативными правовыми актами, методическими документами, национальными и международными стандартами в области ТЗИ; </a:t>
            </a:r>
            <a:br>
              <a:rPr lang="ru-RU" sz="1600" b="1" dirty="0" smtClean="0"/>
            </a:br>
            <a:r>
              <a:rPr lang="ru-RU" sz="1600" b="1" dirty="0" smtClean="0"/>
              <a:t>2)работать </a:t>
            </a:r>
            <a:r>
              <a:rPr lang="ru-RU" sz="1600" b="1" dirty="0" smtClean="0"/>
              <a:t>с базами данных, содержащих информацию по угрозам и уязвимостям безопасности информации, в том числе зарубежными информационными ресурсами; </a:t>
            </a:r>
            <a:br>
              <a:rPr lang="ru-RU" sz="1600" b="1" dirty="0" smtClean="0"/>
            </a:br>
            <a:r>
              <a:rPr lang="ru-RU" sz="1600" b="1" dirty="0" smtClean="0"/>
              <a:t>3)разрабатывать </a:t>
            </a:r>
            <a:r>
              <a:rPr lang="ru-RU" sz="1600" b="1" dirty="0" smtClean="0"/>
              <a:t>необходимые документы в интересах организации работ по защите информации от НСД; </a:t>
            </a:r>
            <a:br>
              <a:rPr lang="ru-RU" sz="1600" b="1" dirty="0" smtClean="0"/>
            </a:br>
            <a:r>
              <a:rPr lang="ru-RU" sz="1600" b="1" dirty="0" smtClean="0"/>
              <a:t>4)проводить </a:t>
            </a:r>
            <a:r>
              <a:rPr lang="ru-RU" sz="1600" b="1" dirty="0" smtClean="0"/>
              <a:t>работы, связанные с защитой информации от НСД: проектирования, построения и эксплуатации системы защиты информации; </a:t>
            </a:r>
            <a:br>
              <a:rPr lang="ru-RU" sz="1600" b="1" dirty="0" smtClean="0"/>
            </a:br>
            <a:r>
              <a:rPr lang="ru-RU" sz="1600" b="1" dirty="0" smtClean="0"/>
              <a:t>5)выявлять </a:t>
            </a:r>
            <a:r>
              <a:rPr lang="ru-RU" sz="1600" b="1" dirty="0" smtClean="0"/>
              <a:t>угрозы безопасности информации в автоматизированных (информационных) системах.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1358" y="5607018"/>
            <a:ext cx="667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341194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МЕНЕДЖМЕНТ В СФЕРЕ КУЛЬТУРЫ И ИСКУССТВА ПО НАПРАВЛЕНИЮ 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«СОЦИАЛЬНО-КУЛЬТУРНАЯ ДЕЯТЕЛЬНОСТЬ»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2245" y="1892121"/>
            <a:ext cx="6946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128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 (образование и др.): лица, имеющие среднее профессиональное и (или) высшее образование; лица, получающие высшее образование. 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менеджер </a:t>
            </a:r>
            <a:r>
              <a:rPr lang="ru-RU" sz="1400" b="1" dirty="0" smtClean="0"/>
              <a:t>культурно </a:t>
            </a:r>
            <a:r>
              <a:rPr lang="ru-RU" sz="1400" b="1" dirty="0" err="1" smtClean="0"/>
              <a:t>досуговых</a:t>
            </a:r>
            <a:r>
              <a:rPr lang="ru-RU" sz="1400" b="1" dirty="0" smtClean="0"/>
              <a:t> организаций клубного типа, парков культуры и отдыха, городских садов, других аналогичных </a:t>
            </a:r>
            <a:r>
              <a:rPr lang="ru-RU" sz="1400" b="1" dirty="0" err="1" smtClean="0"/>
              <a:t>культурно-досуговых</a:t>
            </a:r>
            <a:r>
              <a:rPr lang="ru-RU" sz="1400" b="1" dirty="0" smtClean="0"/>
              <a:t> </a:t>
            </a:r>
            <a:r>
              <a:rPr lang="ru-RU" sz="1400" b="1" dirty="0" smtClean="0"/>
              <a:t>организаций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в процессе освоения программы слушатели осваивают область профессиональной деятельности: разработку и реализацию социально-культурных программ, организацию и постановку культурно-массовых мероприятий, театрализованных представлений, </a:t>
            </a:r>
            <a:r>
              <a:rPr lang="ru-RU" sz="1400" b="1" dirty="0" err="1" smtClean="0"/>
              <a:t>культурно-досуговых</a:t>
            </a:r>
            <a:r>
              <a:rPr lang="ru-RU" sz="1400" b="1" dirty="0" smtClean="0"/>
              <a:t> программ.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0" y="3874536"/>
            <a:ext cx="1201480" cy="1207827"/>
          </a:xfrm>
          <a:prstGeom prst="rect">
            <a:avLst/>
          </a:prstGeom>
        </p:spPr>
      </p:pic>
      <p:pic>
        <p:nvPicPr>
          <p:cNvPr id="9" name="Рисунок 8" descr="2020a971c433cb66c1f35372e3d135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6895" y="1895742"/>
            <a:ext cx="1208965" cy="12089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341195"/>
            <a:ext cx="7806520" cy="1116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МЕНЕДЖМЕНТ В СФЕРЕ КУЛЬТУРЫ И ИСКУССТВА ПО НАПРАВЛЕНИЮ 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«СОЦИАЛЬНО-КУЛЬТУРНАЯ ДЕЯТЕЛЬНОСТЬ»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9529" y="1767115"/>
            <a:ext cx="6946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400" dirty="0" smtClean="0"/>
              <a:t>8</a:t>
            </a:r>
            <a:r>
              <a:rPr lang="ru-RU" sz="1400" b="1" dirty="0" smtClean="0"/>
              <a:t>.    Перечень формируемых компетенций выпускника: </a:t>
            </a:r>
            <a:br>
              <a:rPr lang="ru-RU" sz="1400" b="1" dirty="0" smtClean="0"/>
            </a:br>
            <a:r>
              <a:rPr lang="ru-RU" sz="1400" b="1" dirty="0" smtClean="0"/>
              <a:t>ПК-1. Способностью управлять действующими технологическими процессами социально-культурной деятельности </a:t>
            </a:r>
            <a:br>
              <a:rPr lang="ru-RU" sz="1400" b="1" dirty="0" smtClean="0"/>
            </a:br>
            <a:r>
              <a:rPr lang="ru-RU" sz="1400" b="1" dirty="0" smtClean="0"/>
              <a:t>ПК-2. Способностью к разработке инновационной стратегии и формирования эффективного менеджмента учреждений социально-культурной сферы </a:t>
            </a:r>
            <a:br>
              <a:rPr lang="ru-RU" sz="1400" b="1" dirty="0" smtClean="0"/>
            </a:br>
            <a:r>
              <a:rPr lang="ru-RU" sz="1400" b="1" dirty="0" smtClean="0"/>
              <a:t>ПК-3. Готовностью к обеспечению разработки и реализации культурной политики на федеральном и региональном уровнях </a:t>
            </a:r>
            <a:br>
              <a:rPr lang="ru-RU" sz="1400" b="1" dirty="0" smtClean="0"/>
            </a:br>
            <a:r>
              <a:rPr lang="ru-RU" sz="1400" b="1" dirty="0" smtClean="0"/>
              <a:t>ПК-4. Способностью владеть приемами и методами работы с персоналом, методами оценки качества и результативности труда персонала </a:t>
            </a:r>
            <a:br>
              <a:rPr lang="ru-RU" sz="1400" b="1" dirty="0" smtClean="0"/>
            </a:br>
            <a:r>
              <a:rPr lang="ru-RU" sz="1400" b="1" dirty="0" smtClean="0"/>
              <a:t>ПК-5. Способностью оценивать затраты и результаты деятельности учреждений социально-культурной сферы при решении воспитательных задач, проведении </a:t>
            </a:r>
            <a:r>
              <a:rPr lang="ru-RU" sz="1400" b="1" dirty="0" err="1" smtClean="0"/>
              <a:t>культурнопросветительной</a:t>
            </a:r>
            <a:r>
              <a:rPr lang="ru-RU" sz="1400" b="1" dirty="0" smtClean="0"/>
              <a:t> деятельности и организации досуга населения </a:t>
            </a:r>
            <a:br>
              <a:rPr lang="ru-RU" sz="1400" b="1" dirty="0" smtClean="0"/>
            </a:br>
            <a:r>
              <a:rPr lang="ru-RU" sz="1400" b="1" dirty="0" smtClean="0"/>
              <a:t>ПК-6. </a:t>
            </a:r>
            <a:r>
              <a:rPr lang="ru-RU" sz="1400" b="1" dirty="0" smtClean="0"/>
              <a:t>Способностью разрабатывать планы и программы организации деятельности учреждений культуры, предприятий сферы рекреации и индустрии досуга </a:t>
            </a:r>
            <a:br>
              <a:rPr lang="ru-RU" sz="1400" b="1" dirty="0" smtClean="0"/>
            </a:br>
            <a:r>
              <a:rPr lang="ru-RU" sz="1400" b="1" dirty="0" smtClean="0"/>
              <a:t>ПК-7. </a:t>
            </a:r>
            <a:r>
              <a:rPr lang="ru-RU" sz="1400" b="1" dirty="0" smtClean="0"/>
              <a:t>Готовностью к авторской разработке и научному обоснованию проектов и программ развития социально-культурной сферы </a:t>
            </a:r>
            <a:br>
              <a:rPr lang="ru-RU" sz="1400" b="1" dirty="0" smtClean="0"/>
            </a:br>
            <a:r>
              <a:rPr lang="ru-RU" sz="1400" b="1" dirty="0" smtClean="0"/>
              <a:t>ПК-8. </a:t>
            </a:r>
            <a:r>
              <a:rPr lang="ru-RU" sz="1400" b="1" dirty="0" smtClean="0"/>
              <a:t>Способностью к комплексному решению задач </a:t>
            </a:r>
            <a:r>
              <a:rPr lang="ru-RU" sz="1400" b="1" dirty="0" err="1" smtClean="0"/>
              <a:t>продюсирования</a:t>
            </a:r>
            <a:r>
              <a:rPr lang="ru-RU" sz="1400" b="1" dirty="0" smtClean="0"/>
              <a:t> и постановки </a:t>
            </a:r>
            <a:r>
              <a:rPr lang="ru-RU" sz="1400" b="1" dirty="0" err="1" smtClean="0"/>
              <a:t>культурно-досуговых</a:t>
            </a:r>
            <a:r>
              <a:rPr lang="ru-RU" sz="1400" b="1" dirty="0" smtClean="0"/>
              <a:t> программ и форм социально-культурной деятельности с применением художественно-образных выразительных средств	</a:t>
            </a:r>
            <a:br>
              <a:rPr lang="ru-RU" sz="1400" b="1" dirty="0" smtClean="0"/>
            </a:b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0203" y="6211669"/>
            <a:ext cx="7165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232012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ОБРАЗОВАНИЯ. ПРЕПОДАВАНИЕ ИСТОРИИ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4653" y="1722000"/>
            <a:ext cx="71626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134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образование; лица, получающие высшее образование; имеющие предметную подготовку в соответствующей области (история)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Сфера деятельности: образование и наука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программа имеет своей целью подготовку слушателей к успешной профессиональной деятельности в сфере общего образования путем формирования системных знаний и компетенций, необходимых для осуществления профессиональной деятельности в рамках основной профессиональной и дополнительной («учитель») квалификации</a:t>
            </a:r>
            <a:r>
              <a:rPr lang="ru-RU" sz="1400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294" y="3853270"/>
            <a:ext cx="1190846" cy="1207827"/>
          </a:xfrm>
          <a:prstGeom prst="rect">
            <a:avLst/>
          </a:prstGeom>
        </p:spPr>
      </p:pic>
      <p:pic>
        <p:nvPicPr>
          <p:cNvPr id="8" name="Рисунок 7" descr="89df9ba3bd5103d4b836c237fdb766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0543" y="1951921"/>
            <a:ext cx="1195317" cy="11953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67293" y="5018568"/>
            <a:ext cx="11908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232012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ОБРАЗОВАНИЯ. ПРЕПОДАВАНИЕ ИСТОРИИ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4653" y="1722000"/>
            <a:ext cx="7162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8455" y="1911951"/>
            <a:ext cx="65319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8.Перечень формируемых компетенций выпускника :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ПК-1.Способен осуществлять педагогическую деятельность в соответствии с нормативно-правовыми актами в сфере образования и нормами профессиональной этики;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ПК-2.Способен к преподаванию истории по программам основного и среднего общего образования;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ПК-3.Способен организовывать совместную и индивидуальную воспитательную деятельность обучающихся, в том числе с особыми образовательными потребностями, в соответствии с требованиями федеральных государственных образовательных стандартов.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8008" y="54086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163773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АДАПТИВНАЯ ФИЗИЧЕСКАЯ КУЛЬТУРА И  АДАПТИВНЫЙ СПОРТ 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714" y="1564243"/>
            <a:ext cx="69467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Объем программы: 256 часов, из них 130 контактных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Режим реализации: </a:t>
            </a:r>
            <a:r>
              <a:rPr lang="ru-RU" sz="1600" b="1" dirty="0" err="1" smtClean="0"/>
              <a:t>очно</a:t>
            </a:r>
            <a:r>
              <a:rPr lang="ru-RU" sz="1600" b="1" dirty="0" smtClean="0"/>
              <a:t> - заочно с применением дистанционных образовательных технологий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Входные требования к слушателям: лица, имеющие среднее профессиональное и (или) высшее образование.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Профессия: инструктор – методист по адаптивной физической культуре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Особенности программы: в процессе прохождения данной программы слушатели осваивают компетенции, необходимые в профессиональной деятельности в области физической культуры и спорта, получают право на ведение профессиональной деятельности в области адаптивной физической культуры и адаптивного спорта.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0" y="3906433"/>
            <a:ext cx="1212112" cy="1207827"/>
          </a:xfrm>
          <a:prstGeom prst="rect">
            <a:avLst/>
          </a:prstGeom>
        </p:spPr>
      </p:pic>
      <p:pic>
        <p:nvPicPr>
          <p:cNvPr id="7" name="Рисунок 6" descr="578a2802f423cccd0f55331fe77024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957" y="1971599"/>
            <a:ext cx="1200448" cy="1154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964" y="163773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АДАПТИВНАЯ ФИЗИЧЕСКАЯ КУЛЬТУРА И  АДАПТИВНЫЙ СПОРТ 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2160" y="1543980"/>
            <a:ext cx="72726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 startAt="8"/>
            </a:pPr>
            <a:r>
              <a:rPr lang="ru-RU" sz="1300" b="1" dirty="0" smtClean="0"/>
              <a:t>ПК 1.1 использовать основные положения и принципы педагогики, методы педагогического контроля и контроля качества обучения, актуальные дидактические технологии </a:t>
            </a:r>
            <a:br>
              <a:rPr lang="ru-RU" sz="1300" b="1" dirty="0" smtClean="0"/>
            </a:br>
            <a:r>
              <a:rPr lang="ru-RU" sz="1300" b="1" dirty="0" smtClean="0"/>
              <a:t>ПК 1.2 осуществлять образовательный процесс на основе положений теории физической культуры </a:t>
            </a:r>
            <a:br>
              <a:rPr lang="ru-RU" sz="1300" b="1" dirty="0" smtClean="0"/>
            </a:br>
            <a:r>
              <a:rPr lang="ru-RU" sz="1300" b="1" dirty="0" smtClean="0"/>
              <a:t>ПК 1.3 разрабатывать учебные планы и программы конкретных занятий</a:t>
            </a:r>
            <a:br>
              <a:rPr lang="ru-RU" sz="1300" b="1" dirty="0" smtClean="0"/>
            </a:br>
            <a:r>
              <a:rPr lang="ru-RU" sz="1300" b="1" dirty="0" smtClean="0"/>
              <a:t>ПК 1.4 проводить учебные занятия по физической культуре с детьми дошкольного, школьного возраста и обучающимися в образовательных организациях, организовывать внеклассную физкультурно-спортивную работу </a:t>
            </a:r>
            <a:br>
              <a:rPr lang="ru-RU" sz="1300" b="1" dirty="0" smtClean="0"/>
            </a:br>
            <a:r>
              <a:rPr lang="ru-RU" sz="1300" b="1" dirty="0" smtClean="0"/>
              <a:t>ПК 1.5 применять средства и методы двигательной деятельности для коррекции состояния обучающихся с учетом их пола и возраста, индивидуальных особенностей </a:t>
            </a:r>
            <a:br>
              <a:rPr lang="ru-RU" sz="1300" b="1" dirty="0" smtClean="0"/>
            </a:br>
            <a:r>
              <a:rPr lang="ru-RU" sz="1300" b="1" dirty="0" smtClean="0"/>
              <a:t>ПК 1.6 осуществлять пропаганду и обучение навыкам здорового образа жизни </a:t>
            </a:r>
            <a:br>
              <a:rPr lang="ru-RU" sz="1300" b="1" dirty="0" smtClean="0"/>
            </a:br>
            <a:r>
              <a:rPr lang="ru-RU" sz="1300" b="1" dirty="0" smtClean="0"/>
              <a:t> ПК 1.7 обеспечивать применение навыков выживания в природной среде с учетом решения вопросов акклиматизации и воздействия на человека различных </a:t>
            </a:r>
            <a:r>
              <a:rPr lang="ru-RU" sz="1300" b="1" dirty="0" err="1" smtClean="0"/>
              <a:t>риск-геофакторов</a:t>
            </a:r>
            <a:r>
              <a:rPr lang="ru-RU" sz="1300" b="1" dirty="0" smtClean="0"/>
              <a:t> </a:t>
            </a:r>
            <a:br>
              <a:rPr lang="ru-RU" sz="1300" b="1" dirty="0" smtClean="0"/>
            </a:br>
            <a:r>
              <a:rPr lang="ru-RU" sz="1300" b="1" dirty="0" smtClean="0"/>
              <a:t>ПК 2.1 проводить групповые и индивидуальные занятия по адаптивной физической культуре с инвалидами и лицами с ограниченными возможностями здоровья </a:t>
            </a:r>
            <a:br>
              <a:rPr lang="ru-RU" sz="1300" b="1" dirty="0" smtClean="0"/>
            </a:br>
            <a:r>
              <a:rPr lang="ru-RU" sz="1300" b="1" dirty="0" smtClean="0"/>
              <a:t>ПК 2.2 осуществлять организационно-методическое обеспечение реабилитационной (восстановительной) деятельности с применением средств физической культуры, спортивной подготовки инвалидов, лиц с ограниченными возможностями здоровья </a:t>
            </a:r>
            <a:br>
              <a:rPr lang="ru-RU" sz="1300" b="1" dirty="0" smtClean="0"/>
            </a:br>
            <a:r>
              <a:rPr lang="ru-RU" sz="1300" b="1" dirty="0" smtClean="0"/>
              <a:t>ПК 3.1 осуществлять руководство общей физической и специальной подготовкой занимающихся в процессе реабилитационных мероприятий </a:t>
            </a:r>
            <a:br>
              <a:rPr lang="ru-RU" sz="1300" b="1" dirty="0" smtClean="0"/>
            </a:br>
            <a:r>
              <a:rPr lang="ru-RU" sz="1300" b="1" dirty="0" smtClean="0"/>
              <a:t>ПК 3.2 осуществлять организацию тренировочного процесса занимающихся в группах начальной подготовки по виду адаптивного спорта (группе спортивных дисциплин)</a:t>
            </a:r>
            <a:endParaRPr lang="ru-RU" sz="13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85094" y="5986428"/>
            <a:ext cx="676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0" y="1"/>
            <a:ext cx="7806520" cy="1173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ДЕТСКИЙ ПСИХОЛОГ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5227" y="1585657"/>
            <a:ext cx="69467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128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очная форма с использованием дистанционных образовательных технологий. 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образование; лица, получающие высшее образование; имеющие образование, соответствующее предметной области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детский психолог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Программа обучения включает следующие модули:</a:t>
            </a:r>
            <a:br>
              <a:rPr lang="ru-RU" sz="1400" b="1" dirty="0" smtClean="0"/>
            </a:br>
            <a:r>
              <a:rPr lang="ru-RU" sz="1400" b="1" dirty="0" smtClean="0"/>
              <a:t> - «Анатомо-физиологические основы детского возраста»,</a:t>
            </a:r>
            <a:br>
              <a:rPr lang="ru-RU" sz="1400" b="1" dirty="0" smtClean="0"/>
            </a:br>
            <a:r>
              <a:rPr lang="ru-RU" sz="1400" b="1" dirty="0" smtClean="0"/>
              <a:t> - «Организационные основы деятельности детского психолога», </a:t>
            </a:r>
            <a:br>
              <a:rPr lang="ru-RU" sz="1400" b="1" dirty="0" smtClean="0"/>
            </a:br>
            <a:r>
              <a:rPr lang="ru-RU" sz="1400" b="1" dirty="0" smtClean="0"/>
              <a:t> - «Психодиагностическая работа с детьми»,</a:t>
            </a:r>
            <a:br>
              <a:rPr lang="ru-RU" sz="1400" b="1" dirty="0" smtClean="0"/>
            </a:br>
            <a:r>
              <a:rPr lang="ru-RU" sz="1400" b="1" dirty="0" smtClean="0"/>
              <a:t>- «Психотерапевтические методики в детском и подростковом возрасте», </a:t>
            </a:r>
            <a:br>
              <a:rPr lang="ru-RU" sz="1400" b="1" dirty="0" smtClean="0"/>
            </a:br>
            <a:r>
              <a:rPr lang="ru-RU" sz="1400" b="1" dirty="0" smtClean="0"/>
              <a:t>- «Психология развития и возрастная психология», </a:t>
            </a:r>
            <a:br>
              <a:rPr lang="ru-RU" sz="1400" b="1" dirty="0" smtClean="0"/>
            </a:br>
            <a:r>
              <a:rPr lang="ru-RU" sz="1400" b="1" dirty="0" smtClean="0"/>
              <a:t>- «Детско-родительские отношения, психологическое сопровождение</a:t>
            </a:r>
            <a:r>
              <a:rPr lang="ru-RU" sz="1400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1" y="354842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ОБРАЗЩОВАНИЯ. ПРЕПОДАВАНИЕ ФИЗИЧЕСКОЙ КУЛЬТУРЫ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2878" y="1987814"/>
            <a:ext cx="69467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134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образование; лица, получающие высшее образование; предметная подготовка в области физической культуры и спорта.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педагог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программа имеет своей целью подготовку слушателей к успешной профессиональной деятельности в сфере общего образования путем формирования системных знаний и компетенций, необходимых для осуществления профессиональной деятельности в рамках основной профессиональной и дополнительной («учитель») квалификации.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1" y="3874535"/>
            <a:ext cx="1212111" cy="1207827"/>
          </a:xfrm>
          <a:prstGeom prst="rect">
            <a:avLst/>
          </a:prstGeom>
        </p:spPr>
      </p:pic>
      <p:pic>
        <p:nvPicPr>
          <p:cNvPr id="8" name="Рисунок 7" descr="8ed0924f48d6eaca8a3320159e759f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941" y="1947319"/>
            <a:ext cx="1168021" cy="1168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1" y="354842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ОБРАЗОВАНИЯ.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ПРЕПОДАВАНИЕ ФИЗИЧЕСКОЙ КУЛЬТУРЫ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3511" y="2296158"/>
            <a:ext cx="69467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400" b="1" dirty="0" smtClean="0"/>
              <a:t>8.      Перечень формируемых компетенций выпускника: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ПК-1.Способен осуществлять педагогическую деятельность в соответствии с нормативно-правовыми актами в сфере образования и нормами профессиональной этики;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ПК-2.Способен к преподаванию физической культуры по программам основного и среднего общего образования;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ПК-3.Способен организовывать совместную и индивидуальную воспитательную деятельность обучающихся, в том числе с особыми образовательными потребностями, в соответствии с требованиями федеральных государственных образовательных стандартов.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4271" y="549487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ЛОГОПЕДИЯ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0558" y="1346724"/>
            <a:ext cx="69467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128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 (медицинское или педагогическое, пр.); лица, получающие высшее образование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педагог - </a:t>
            </a:r>
            <a:r>
              <a:rPr lang="ru-RU" sz="1400" b="1" dirty="0" smtClean="0"/>
              <a:t>дефектолог</a:t>
            </a: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программа имеет своей целью подготовку слушателей к успешной профессиональной деятельности в сфере дошкольного образования путем формирования системных знаний и компетенций, необходимых для осуществления профессиональной деятельности в рамках основной профессиональной и дополнительной («учитель-логопед») квалификации</a:t>
            </a:r>
            <a:r>
              <a:rPr lang="ru-RU" sz="1400" b="1" dirty="0" smtClean="0"/>
              <a:t>.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Обучение </a:t>
            </a:r>
            <a:r>
              <a:rPr lang="ru-RU" sz="1400" b="1" dirty="0" smtClean="0"/>
              <a:t>граждан в рамках федерального проекта «Содействие занятости» национального проекта «Демография» БЕСПЛАТНО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1" y="3863903"/>
            <a:ext cx="1222744" cy="12078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  <p:pic>
        <p:nvPicPr>
          <p:cNvPr id="12" name="Рисунок 11" descr="cee22e39115f55532f49076f176b7e0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5520" y="1943985"/>
            <a:ext cx="1213885" cy="1192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ЛОГОПЕДИЯ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8596" y="1244009"/>
            <a:ext cx="713714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b="1" dirty="0" smtClean="0"/>
              <a:t>9.   </a:t>
            </a:r>
            <a:r>
              <a:rPr lang="ru-RU" sz="1400" b="1" dirty="0" smtClean="0"/>
              <a:t>ПК </a:t>
            </a:r>
            <a:r>
              <a:rPr lang="ru-RU" sz="1400" b="1" dirty="0" smtClean="0"/>
              <a:t>1.1. Способность к рациональному выбору и реализации </a:t>
            </a:r>
            <a:r>
              <a:rPr lang="ru-RU" sz="1400" b="1" dirty="0" err="1" smtClean="0"/>
              <a:t>коррекционно</a:t>
            </a:r>
            <a:r>
              <a:rPr lang="ru-RU" sz="1400" b="1" dirty="0" smtClean="0"/>
              <a:t>– </a:t>
            </a:r>
            <a:r>
              <a:rPr lang="ru-RU" sz="1400" b="1" dirty="0" smtClean="0"/>
              <a:t>образовательных программ на основе личностно – ориентированного и индивидуально – дифференцированного подхода к лицам с ОВЗ </a:t>
            </a:r>
            <a:br>
              <a:rPr lang="ru-RU" sz="1400" b="1" dirty="0" smtClean="0"/>
            </a:br>
            <a:r>
              <a:rPr lang="ru-RU" sz="1400" b="1" dirty="0" smtClean="0"/>
              <a:t>ПК 1.2. Способность к осуществлению </a:t>
            </a:r>
            <a:r>
              <a:rPr lang="ru-RU" sz="1400" b="1" dirty="0" smtClean="0"/>
              <a:t>коррекционно-педагогической </a:t>
            </a:r>
            <a:r>
              <a:rPr lang="ru-RU" sz="1400" b="1" dirty="0" smtClean="0"/>
              <a:t>деятельности в условиях как специальных (коррекционных), так и общеобразовательных учреждений с целью реализации интегративных моделей образования </a:t>
            </a:r>
            <a:br>
              <a:rPr lang="ru-RU" sz="1400" b="1" dirty="0" smtClean="0"/>
            </a:br>
            <a:r>
              <a:rPr lang="ru-RU" sz="1400" b="1" dirty="0" smtClean="0"/>
              <a:t>ПК 1.3. Готовность к взаимодействию с общественными организациями, семьями лиц с ограниченными возможностями здоровья, к осуществлению </a:t>
            </a:r>
            <a:r>
              <a:rPr lang="ru-RU" sz="1400" b="1" dirty="0" smtClean="0"/>
              <a:t>психолого-педагогического </a:t>
            </a:r>
            <a:r>
              <a:rPr lang="ru-RU" sz="1400" b="1" dirty="0" smtClean="0"/>
              <a:t>сопровождения процессов социализации и профессионального самоопределения лиц с ограниченными возможностями здоровья </a:t>
            </a:r>
            <a:br>
              <a:rPr lang="ru-RU" sz="1400" b="1" dirty="0" smtClean="0"/>
            </a:br>
            <a:r>
              <a:rPr lang="ru-RU" sz="1400" b="1" dirty="0" smtClean="0"/>
              <a:t>ПК 2.1. Способность организовывать и осуществлять </a:t>
            </a:r>
            <a:r>
              <a:rPr lang="ru-RU" sz="1400" b="1" dirty="0" err="1" smtClean="0"/>
              <a:t>психолого</a:t>
            </a:r>
            <a:r>
              <a:rPr lang="ru-RU" sz="1400" b="1" dirty="0" smtClean="0"/>
              <a:t>–педагогическое </a:t>
            </a:r>
            <a:r>
              <a:rPr lang="ru-RU" sz="1400" b="1" dirty="0" smtClean="0"/>
              <a:t>обследование лиц с ОВЗ с целью уточнения структуры нарушения для выбора индивидуальной образовательной траектории </a:t>
            </a:r>
            <a:br>
              <a:rPr lang="ru-RU" sz="1400" b="1" dirty="0" smtClean="0"/>
            </a:br>
            <a:r>
              <a:rPr lang="ru-RU" sz="1400" b="1" dirty="0" smtClean="0"/>
              <a:t>ПК 2.2 Способность осуществлять динамическое наблюдение за ходом коррекционно-развивающего воздействия с целью оценки его </a:t>
            </a:r>
            <a:r>
              <a:rPr lang="ru-RU" sz="1400" b="1" dirty="0" smtClean="0"/>
              <a:t>эффективности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ПК 3.1. Выявление в ходе наблюдения поведенческих и личностных проблем обучающихся, связанных с особенностями их развития. </a:t>
            </a:r>
            <a:br>
              <a:rPr lang="ru-RU" sz="1400" b="1" dirty="0" smtClean="0"/>
            </a:br>
            <a:r>
              <a:rPr lang="ru-RU" sz="1400" b="1" dirty="0" smtClean="0"/>
              <a:t>ПК 3.2. Оценка параметров и проектирование психологически безопасной и комфортной образовательной среды, разработка программ профилактики различных форм насилия в школе </a:t>
            </a:r>
            <a:br>
              <a:rPr lang="ru-RU" sz="1400" b="1" dirty="0" smtClean="0"/>
            </a:br>
            <a:r>
              <a:rPr lang="ru-RU" sz="1400" b="1" dirty="0" smtClean="0"/>
              <a:t>ПК 3.3. Применение инструментария и методов диагностики и оценки показателей уровня и динамики развития ребенка. </a:t>
            </a:r>
            <a:br>
              <a:rPr lang="ru-RU" sz="1400" b="1" dirty="0" smtClean="0"/>
            </a:b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ОСНОВЫ МАССАЖА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05" y="1555846"/>
            <a:ext cx="69467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Объем программы: 72 часа, из них 42 контактных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Режим реализации: </a:t>
            </a:r>
            <a:r>
              <a:rPr lang="ru-RU" sz="1600" b="1" dirty="0" err="1" smtClean="0"/>
              <a:t>очно</a:t>
            </a:r>
            <a:r>
              <a:rPr lang="ru-RU" sz="1600" b="1" dirty="0" smtClean="0"/>
              <a:t>, с использованием дистанционных технологий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Сроки реализации программы: 4 недели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Вид документа о квалификации: удостоверение о повышении квалификации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Входные требования к слушателям: лица, имеющие среднее профессиональное и (или) высшее образование (медицинское или педагогическое, пр.); лица, получающие высшее образование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Профессия: специалист в области медико-профилактического дела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Особенности программы: для реализации программы в университете имеются: кабинет массажа, гимнастический зал, учебные аудитории.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1" y="3874536"/>
            <a:ext cx="1212112" cy="1207827"/>
          </a:xfrm>
          <a:prstGeom prst="rect">
            <a:avLst/>
          </a:prstGeom>
        </p:spPr>
      </p:pic>
      <p:pic>
        <p:nvPicPr>
          <p:cNvPr id="8" name="Рисунок 7" descr="7980afd2cd0ae9ff26bad95add333cd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248" y="1892727"/>
            <a:ext cx="1222612" cy="12226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ОСНОВЫ МАССАЖА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05" y="1555846"/>
            <a:ext cx="6946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600" b="1" dirty="0" smtClean="0"/>
              <a:t>8. </a:t>
            </a:r>
            <a:r>
              <a:rPr lang="ru-RU" b="1" dirty="0" smtClean="0"/>
              <a:t>Планируемые результаты освоения ДПП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результате освоения дисциплины обучающийся должен:</a:t>
            </a:r>
            <a:br>
              <a:rPr lang="ru-RU" b="1" dirty="0" smtClean="0"/>
            </a:br>
            <a:r>
              <a:rPr lang="ru-RU" b="1" dirty="0" smtClean="0"/>
              <a:t> Знать: </a:t>
            </a:r>
          </a:p>
          <a:p>
            <a:pPr marL="342900" indent="-342900" fontAlgn="base"/>
            <a:r>
              <a:rPr lang="ru-RU" b="1" dirty="0" smtClean="0"/>
              <a:t>      - анатомо-физиологические основы и механизм действия      массажа на организм ;</a:t>
            </a:r>
            <a:br>
              <a:rPr lang="ru-RU" b="1" dirty="0" smtClean="0"/>
            </a:br>
            <a:r>
              <a:rPr lang="ru-RU" b="1" dirty="0" smtClean="0"/>
              <a:t>- классификацию массажа ;</a:t>
            </a:r>
            <a:br>
              <a:rPr lang="ru-RU" b="1" dirty="0" smtClean="0"/>
            </a:br>
            <a:r>
              <a:rPr lang="ru-RU" b="1" dirty="0" smtClean="0"/>
              <a:t> -основные приёмы массажа;</a:t>
            </a:r>
            <a:br>
              <a:rPr lang="ru-RU" b="1" dirty="0" smtClean="0"/>
            </a:br>
            <a:r>
              <a:rPr lang="ru-RU" b="1" dirty="0" smtClean="0"/>
              <a:t> - показания и противопоказания к проведению массажа ; </a:t>
            </a:r>
            <a:br>
              <a:rPr lang="ru-RU" b="1" dirty="0" smtClean="0"/>
            </a:br>
            <a:r>
              <a:rPr lang="ru-RU" b="1" dirty="0" smtClean="0"/>
              <a:t>Уметь: </a:t>
            </a:r>
            <a:br>
              <a:rPr lang="ru-RU" b="1" dirty="0" smtClean="0"/>
            </a:br>
            <a:r>
              <a:rPr lang="ru-RU" b="1" dirty="0" smtClean="0"/>
              <a:t>-организовывать рабочее место массажиста; </a:t>
            </a:r>
            <a:br>
              <a:rPr lang="ru-RU" b="1" dirty="0" smtClean="0"/>
            </a:br>
            <a:r>
              <a:rPr lang="ru-RU" b="1" dirty="0" smtClean="0"/>
              <a:t>Владеть:</a:t>
            </a:r>
            <a:br>
              <a:rPr lang="ru-RU" b="1" dirty="0" smtClean="0"/>
            </a:br>
            <a:r>
              <a:rPr lang="ru-RU" b="1" dirty="0" smtClean="0"/>
              <a:t> - навыками бытового массажа различных зон и частей тела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95646" y="55207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МАССАЖ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05" y="1555846"/>
            <a:ext cx="69467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128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Выпускник программы овладеет опытом проведения процедуры массажа в сфере сервиса и рекреации, организационной деятельности в области оказания услуг по массажу, полученной в ходе стажировки на предприятиях сферы услуг. Входные требования к слушателям (образование и др.): среднее профессиональное образование или высшее образование.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массажист в сфере сервиса и </a:t>
            </a:r>
            <a:r>
              <a:rPr lang="ru-RU" sz="1400" b="1" dirty="0" smtClean="0"/>
              <a:t>рекреации</a:t>
            </a: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для реализации программы в университете имеются: кабинет массажа, гимнастический зал, учебные аудитории.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1" y="3895801"/>
            <a:ext cx="1212111" cy="12078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МАССАЖ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05" y="1555846"/>
            <a:ext cx="6946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b="1" dirty="0" smtClean="0"/>
              <a:t>8.</a:t>
            </a:r>
            <a:r>
              <a:rPr lang="ru-RU" dirty="0" smtClean="0"/>
              <a:t> </a:t>
            </a:r>
            <a:r>
              <a:rPr lang="ru-RU" b="1" dirty="0" smtClean="0"/>
              <a:t>В результате обучения выпускник программы будет способен: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ПК 1.1 Выполнение бытового и косметического массажа лица, шеи и зоны декольте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ПК 1.2 Выполнение бытового и косметического массажа тела либо его отдельных частей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ПК 1.3 Применять массаж совместно со средствами рекреации </a:t>
            </a:r>
            <a:br>
              <a:rPr lang="ru-RU" b="1" dirty="0" smtClean="0"/>
            </a:br>
            <a:endParaRPr lang="ru-RU" b="1" dirty="0" smtClean="0"/>
          </a:p>
          <a:p>
            <a:pPr marL="342900" indent="-342900" fontAlgn="base"/>
            <a:r>
              <a:rPr lang="ru-RU" b="1" dirty="0" smtClean="0"/>
              <a:t>       ПК 2.1 Рационально организовывать рабочее место, соблюдать правила санитарии и гигиены, требования безопасности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1909" y="55811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8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ЭКСКУРСОВОД (ГИД)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0173" y="1609008"/>
            <a:ext cx="6946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Объем программы: 256 часов, из них 166 контактных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Режим реализации: очное, с использованием дистанционных технологий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Входные требования к слушателям (образование и др.): лица, имеющие среднее профессиональное и (или) высшее образование; лица, получающие высшее образование 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Профессия: экскурсовод/гид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1" y="3874536"/>
            <a:ext cx="1212111" cy="1207827"/>
          </a:xfrm>
          <a:prstGeom prst="rect">
            <a:avLst/>
          </a:prstGeom>
        </p:spPr>
      </p:pic>
      <p:pic>
        <p:nvPicPr>
          <p:cNvPr id="7" name="Рисунок 6" descr="c2df8df84570bc75e97d0a5ab4283cc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5309" y="1957951"/>
            <a:ext cx="1203463" cy="11680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6907" y="0"/>
            <a:ext cx="77576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ЭКСКУРСОВОД (ГИД)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05" y="1555846"/>
            <a:ext cx="69467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400" b="1" dirty="0" smtClean="0"/>
              <a:t>   </a:t>
            </a:r>
          </a:p>
          <a:p>
            <a:pPr marL="342900" indent="-342900" fontAlgn="base"/>
            <a:r>
              <a:rPr lang="ru-RU" sz="1400" b="1" dirty="0" smtClean="0"/>
              <a:t>7</a:t>
            </a:r>
            <a:r>
              <a:rPr lang="ru-RU" sz="1600" b="1" dirty="0" smtClean="0"/>
              <a:t>.    Особенности программы: занятия проводятся в том числе с крупнейшими туроператорами, формирующими и реализующими экскурсионные программы по «Золотому кольцу» и Ивановской области, чтобы максимально интегрировать полученные слушателями знания, умения, навыки в практические потребности туроператоров и корпоративные стандарты их обслуживания.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/>
            <a:endParaRPr lang="ru-RU" sz="1600" b="1" dirty="0" smtClean="0"/>
          </a:p>
          <a:p>
            <a:pPr marL="342900" indent="-342900" fontAlgn="base"/>
            <a:r>
              <a:rPr lang="ru-RU" sz="1600" b="1" dirty="0" smtClean="0"/>
              <a:t>8. Перечень формируемых компетенций выпускника: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ПК-1. Способность к разработке экскурсионных программ.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ПК-2. Способность к проведению экскурсий.</a:t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502" y="54344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0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ДЕТСКИЙ ПСИХОЛОГ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3853" y="2139351"/>
            <a:ext cx="69467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1925" fontAlgn="base">
              <a:buFont typeface="Arial" pitchFamily="34" charset="0"/>
              <a:buChar char="•"/>
            </a:pPr>
            <a:r>
              <a:rPr lang="ru-RU" b="1" dirty="0" smtClean="0"/>
              <a:t>ПК-1. Способен осуществлять психолого-педагогическую диагностику субъектов образовательного процесса; </a:t>
            </a:r>
            <a:br>
              <a:rPr lang="ru-RU" b="1" dirty="0" smtClean="0"/>
            </a:br>
            <a:endParaRPr lang="ru-RU" b="1" dirty="0" smtClean="0"/>
          </a:p>
          <a:p>
            <a:pPr marL="342900" indent="-161925" fontAlgn="base">
              <a:buFont typeface="Arial" pitchFamily="34" charset="0"/>
              <a:buChar char="•"/>
            </a:pPr>
            <a:r>
              <a:rPr lang="ru-RU" b="1" dirty="0" smtClean="0"/>
              <a:t>ПК-2. Способен применять стандартные методы и технологии, позволяющие решать коррекционно-развивающие и профилактические задачи с детьми на основе результатов психологической диагностики;</a:t>
            </a:r>
            <a:br>
              <a:rPr lang="ru-RU" b="1" dirty="0" smtClean="0"/>
            </a:br>
            <a:endParaRPr lang="ru-RU" b="1" dirty="0" smtClean="0"/>
          </a:p>
          <a:p>
            <a:pPr marL="342900" indent="-161925" fontAlgn="base">
              <a:buFont typeface="Arial" pitchFamily="34" charset="0"/>
              <a:buChar char="•"/>
            </a:pPr>
            <a:r>
              <a:rPr lang="ru-RU" b="1" dirty="0" smtClean="0"/>
              <a:t>ПК-3. Способен проводить консультации субъектов образовательного процесса по психологическим проблемам обучения и развития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2129" y="163071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Перечень формируемых компетенций выпускника:</a:t>
            </a:r>
            <a:br>
              <a:rPr lang="ru-RU" sz="2000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8611" y="54776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9" y="3523049"/>
            <a:ext cx="10031104" cy="867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refree Cyrillic" pitchFamily="2" charset="-52"/>
              </a:rPr>
              <a:t>ИНСТИТУТ ПРОФЕССИОНАЛЬНОГО РАЗВИТИЯ</a:t>
            </a:r>
            <a:endParaRPr lang="ru-RU" dirty="0">
              <a:solidFill>
                <a:schemeClr val="bg1"/>
              </a:solidFill>
              <a:latin typeface="Carefree Cyrillic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54890"/>
            <a:ext cx="12192000" cy="1255594"/>
          </a:xfrm>
        </p:spPr>
        <p:txBody>
          <a:bodyPr>
            <a:normAutofit fontScale="32500" lnSpcReduction="20000"/>
          </a:bodyPr>
          <a:lstStyle/>
          <a:p>
            <a:r>
              <a:rPr lang="ru-RU" sz="4500" dirty="0" smtClean="0">
                <a:solidFill>
                  <a:schemeClr val="bg1"/>
                </a:solidFill>
              </a:rPr>
              <a:t>Ивановская обл., г. Иваново, ул. Ермака, д. 39, </a:t>
            </a:r>
            <a:r>
              <a:rPr lang="ru-RU" sz="4500" dirty="0" err="1" smtClean="0">
                <a:solidFill>
                  <a:schemeClr val="bg1"/>
                </a:solidFill>
              </a:rPr>
              <a:t>оф</a:t>
            </a:r>
            <a:r>
              <a:rPr lang="ru-RU" sz="4500" dirty="0" smtClean="0">
                <a:solidFill>
                  <a:schemeClr val="bg1"/>
                </a:solidFill>
              </a:rPr>
              <a:t>. 267</a:t>
            </a:r>
          </a:p>
          <a:p>
            <a:r>
              <a:rPr lang="ru-RU" sz="4500" dirty="0" smtClean="0">
                <a:solidFill>
                  <a:schemeClr val="bg1"/>
                </a:solidFill>
              </a:rPr>
              <a:t>+7 (4932) 93-94-77  +7(930)3475995</a:t>
            </a:r>
          </a:p>
          <a:p>
            <a:r>
              <a:rPr lang="ru-RU" sz="4500" dirty="0" err="1" smtClean="0">
                <a:solidFill>
                  <a:schemeClr val="bg1"/>
                </a:solidFill>
              </a:rPr>
              <a:t>ipr@ivanovo.ac.ru</a:t>
            </a:r>
            <a:endParaRPr lang="ru-RU" sz="45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om.ivanovo.ac.ru/images/banners/DPP_sm.jpg"/>
          <p:cNvPicPr>
            <a:picLocks noChangeAspect="1" noChangeArrowheads="1"/>
          </p:cNvPicPr>
          <p:nvPr/>
        </p:nvPicPr>
        <p:blipFill>
          <a:blip r:embed="rId3" cstate="print"/>
          <a:srcRect l="84286" t="78252" r="6340" b="5290"/>
          <a:stretch>
            <a:fillRect/>
          </a:stretch>
        </p:blipFill>
        <p:spPr bwMode="auto">
          <a:xfrm>
            <a:off x="11536326" y="0"/>
            <a:ext cx="655674" cy="630932"/>
          </a:xfrm>
          <a:prstGeom prst="rect">
            <a:avLst/>
          </a:prstGeom>
          <a:noFill/>
        </p:spPr>
      </p:pic>
      <p:pic>
        <p:nvPicPr>
          <p:cNvPr id="8" name="Рисунок 7" descr="18ca12f969941e10050c0d7abf4b249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606056" cy="606056"/>
          </a:xfrm>
          <a:prstGeom prst="rect">
            <a:avLst/>
          </a:prstGeom>
        </p:spPr>
      </p:pic>
      <p:pic>
        <p:nvPicPr>
          <p:cNvPr id="9" name="Рисунок 8" descr="logo_ipr (1)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325359" y="3786428"/>
            <a:ext cx="1327599" cy="1372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630" y="0"/>
            <a:ext cx="6728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ОСНОВЫ 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WEB -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ДИЗАЙНА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1935" y="1595021"/>
            <a:ext cx="7287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Объем программы: 72 часа, из них 50 контактных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Режим реализации: </a:t>
            </a:r>
            <a:r>
              <a:rPr lang="ru-RU" sz="1600" b="1" dirty="0" err="1" smtClean="0"/>
              <a:t>очно</a:t>
            </a:r>
            <a:r>
              <a:rPr lang="ru-RU" sz="1600" b="1" dirty="0" smtClean="0"/>
              <a:t> - заочно с применением дистанционных образовательных технологий 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Сроки реализации программы 4 недель 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Вид документа о квалификации: удостоверение о повышении квалификации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Входные требования к слушателям: к освоению программы допускаются лица, имеющие среднее профессиональное и (или) высшее образование; получающие высшее образование; желающие создать собственный бизнес. Требования к наличию опыта профессиональной деятельности по соответствующему направлению и (или) освоению дисциплин/курсов/модулей и (или) иные требования для обучения по программе отсутствуют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Профессия: дизайнер </a:t>
            </a:r>
            <a:br>
              <a:rPr lang="ru-RU" sz="1600" b="1" dirty="0" smtClean="0"/>
            </a:br>
            <a:endParaRPr lang="ru-RU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7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888" y="0"/>
            <a:ext cx="6728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ОСНОВЫ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WEB -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ДИЗАЙНА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7327" y="1727176"/>
            <a:ext cx="698739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AutoNum type="arabicPeriod" startAt="7"/>
            </a:pPr>
            <a:r>
              <a:rPr lang="ru-RU" sz="1600" b="1" dirty="0" smtClean="0"/>
              <a:t>В рамках освоения ОП обучающиеся готовятся к решению задач профессиональной деятельности следующих типов: разработка </a:t>
            </a:r>
            <a:r>
              <a:rPr lang="ru-RU" sz="1600" b="1" dirty="0" err="1" smtClean="0"/>
              <a:t>Web</a:t>
            </a:r>
            <a:r>
              <a:rPr lang="ru-RU" sz="1600" b="1" dirty="0" smtClean="0"/>
              <a:t> приложений.</a:t>
            </a:r>
          </a:p>
          <a:p>
            <a:pPr marL="342900" indent="-342900" fontAlgn="base">
              <a:buAutoNum type="arabicPeriod" startAt="7"/>
            </a:pPr>
            <a:r>
              <a:rPr lang="ru-RU" sz="1600" b="1" dirty="0" smtClean="0"/>
              <a:t>В итоге освоения ОП выпускник должен обладать следующими компетенциями: </a:t>
            </a:r>
          </a:p>
          <a:p>
            <a:pPr marL="342900" indent="192088" fontAlgn="base">
              <a:buFont typeface="Arial" pitchFamily="34" charset="0"/>
              <a:buChar char="•"/>
            </a:pPr>
            <a:r>
              <a:rPr lang="ru-RU" sz="1600" b="1" dirty="0" smtClean="0"/>
              <a:t>Способен осуществлять техническую поддержку процессов создания (модификации) и сопровождения информационных ресурсов. </a:t>
            </a:r>
          </a:p>
          <a:p>
            <a:pPr marL="342900" indent="192088" fontAlgn="base">
              <a:buFont typeface="Arial" pitchFamily="34" charset="0"/>
              <a:buChar char="•"/>
            </a:pPr>
            <a:r>
              <a:rPr lang="ru-RU" sz="1600" b="1" dirty="0" smtClean="0"/>
              <a:t>Знать: </a:t>
            </a:r>
          </a:p>
          <a:p>
            <a:pPr marL="342900" indent="192088" fontAlgn="base"/>
            <a:r>
              <a:rPr lang="ru-RU" sz="1600" b="1" dirty="0" smtClean="0"/>
              <a:t>- принципы работы в графическом редакторе </a:t>
            </a:r>
            <a:r>
              <a:rPr lang="ru-RU" sz="1600" b="1" dirty="0" err="1" smtClean="0"/>
              <a:t>Figma</a:t>
            </a:r>
            <a:r>
              <a:rPr lang="ru-RU" sz="1600" b="1" dirty="0" smtClean="0"/>
              <a:t>, </a:t>
            </a:r>
          </a:p>
          <a:p>
            <a:pPr marL="342900" indent="192088" fontAlgn="base"/>
            <a:r>
              <a:rPr lang="ru-RU" sz="1600" b="1" dirty="0" smtClean="0"/>
              <a:t>- основные правила и принципы Web-дизайна, </a:t>
            </a:r>
          </a:p>
          <a:p>
            <a:pPr marL="342900" indent="192088" fontAlgn="base">
              <a:buFontTx/>
              <a:buChar char="-"/>
            </a:pPr>
            <a:r>
              <a:rPr lang="ru-RU" sz="1600" b="1" dirty="0" smtClean="0"/>
              <a:t>принципы работы в конструкторе сайтов </a:t>
            </a:r>
            <a:r>
              <a:rPr lang="ru-RU" sz="1600" b="1" dirty="0" err="1" smtClean="0"/>
              <a:t>Tilda</a:t>
            </a:r>
            <a:r>
              <a:rPr lang="ru-RU" sz="1600" b="1" dirty="0" smtClean="0"/>
              <a:t>. </a:t>
            </a:r>
          </a:p>
          <a:p>
            <a:pPr marL="342900" indent="192088" fontAlgn="base">
              <a:buFont typeface="Arial" pitchFamily="34" charset="0"/>
              <a:buChar char="•"/>
            </a:pPr>
            <a:r>
              <a:rPr lang="ru-RU" sz="1600" b="1" dirty="0" smtClean="0"/>
              <a:t>Уметь: </a:t>
            </a:r>
          </a:p>
          <a:p>
            <a:pPr marL="534988" fontAlgn="base">
              <a:buFontTx/>
              <a:buChar char="-"/>
              <a:tabLst>
                <a:tab pos="180975" algn="l"/>
              </a:tabLst>
            </a:pPr>
            <a:r>
              <a:rPr lang="ru-RU" sz="1600" b="1" dirty="0" smtClean="0"/>
              <a:t>выполнять функции Web-дизайнера одностраничных и многостраничных сайтов,           приложений. </a:t>
            </a:r>
          </a:p>
          <a:p>
            <a:pPr marL="342900" indent="192088" fontAlgn="base">
              <a:buFont typeface="Arial" pitchFamily="34" charset="0"/>
              <a:buChar char="•"/>
            </a:pPr>
            <a:r>
              <a:rPr lang="ru-RU" sz="1600" b="1" dirty="0" smtClean="0"/>
              <a:t>Владеть: </a:t>
            </a:r>
          </a:p>
          <a:p>
            <a:pPr marL="342900" indent="192088" fontAlgn="base">
              <a:buFontTx/>
              <a:buChar char="-"/>
            </a:pPr>
            <a:r>
              <a:rPr lang="ru-RU" sz="1600" b="1" dirty="0" smtClean="0"/>
              <a:t>основами </a:t>
            </a:r>
            <a:r>
              <a:rPr lang="ru-RU" sz="1600" b="1" dirty="0" smtClean="0"/>
              <a:t>разработки сайта</a:t>
            </a:r>
            <a:r>
              <a:rPr lang="ru-RU" sz="1600" b="1" dirty="0" smtClean="0"/>
              <a:t>.</a:t>
            </a:r>
          </a:p>
          <a:p>
            <a:pPr marL="342900" indent="192088"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4708" y="5952075"/>
            <a:ext cx="698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630" y="218364"/>
            <a:ext cx="6728025" cy="1135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ОСНОВЫ ПРЕДПРИНИМАТЕЛЬСКОЙ ДЕЯТЕЛЬНОСТИ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4682" y="1508757"/>
            <a:ext cx="7287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Объем программы: 144 часов, из них 72 контактных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Режим реализации: </a:t>
            </a:r>
            <a:r>
              <a:rPr lang="ru-RU" sz="1600" b="1" dirty="0" err="1" smtClean="0"/>
              <a:t>очно</a:t>
            </a:r>
            <a:r>
              <a:rPr lang="ru-RU" sz="1600" b="1" dirty="0" smtClean="0"/>
              <a:t> - заочно с применением дистанционных образовательных технологий 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Сроки реализации программы 7 недель </a:t>
            </a:r>
            <a:br>
              <a:rPr lang="ru-RU" sz="1600" b="1" dirty="0" smtClean="0"/>
            </a:br>
            <a:r>
              <a:rPr lang="ru-RU" sz="1600" b="1" dirty="0" smtClean="0"/>
              <a:t>Вид </a:t>
            </a:r>
            <a:r>
              <a:rPr lang="ru-RU" sz="1600" b="1" dirty="0" smtClean="0"/>
              <a:t>документа о квалификации: удостоверение о повышении квалификации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Входные требования к слушателям: к освоению программы допускаются лица, имеющие среднее профессиональное и (или) высшее образование; получающие высшее образование; желающие создать собственный бизнес. Требования к наличию опыта профессиональной деятельности по соответствующему направлению и (или) освоению дисциплин/курсов/модулей и (или) иные требования для обучения по программе отсутствуют</a:t>
            </a:r>
            <a:br>
              <a:rPr lang="ru-RU" sz="1600" b="1" dirty="0" smtClean="0"/>
            </a:b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Профессия: </a:t>
            </a:r>
            <a:r>
              <a:rPr lang="ru-RU" sz="1600" b="1" dirty="0" smtClean="0"/>
              <a:t>администратор </a:t>
            </a:r>
            <a:endParaRPr lang="ru-RU" sz="16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600" b="1" dirty="0" smtClean="0"/>
              <a:t>Обучение </a:t>
            </a:r>
            <a:r>
              <a:rPr lang="ru-RU" sz="1600" b="1" dirty="0" smtClean="0"/>
              <a:t>граждан в рамках федерального проекта «Содействие занятости» национального проекта «Демография» БЕСПЛАТНО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</p:txBody>
      </p:sp>
      <p:pic>
        <p:nvPicPr>
          <p:cNvPr id="9" name="Рисунок 8" descr="2da498abaeada2daf3707b876409eb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292" y="1937082"/>
            <a:ext cx="1212113" cy="1178257"/>
          </a:xfrm>
          <a:prstGeom prst="rect">
            <a:avLst/>
          </a:prstGeom>
        </p:spPr>
      </p:pic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7294" y="3874536"/>
            <a:ext cx="1204124" cy="12078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67294" y="3108251"/>
            <a:ext cx="121211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262" y="127591"/>
            <a:ext cx="6728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повышения квалификации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ОСНОВЫ ПРЕДПРИНИМАТЕЛЬСКОЙ ДЕЯТЕЛЬНОСТИ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9740" y="1399373"/>
            <a:ext cx="74207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400" b="1" dirty="0" smtClean="0"/>
              <a:t>8.     Особенности </a:t>
            </a:r>
            <a:r>
              <a:rPr lang="ru-RU" sz="1400" b="1" dirty="0" smtClean="0"/>
              <a:t>программы: программа позволяет пошагово представить предпринимательскую деятельность, осуществляемую в любой организационно-правовой форме (по выбору слушателя); дает возможность оценить предпочтения предпринимательского сообщества по организации и ведению бизнеса, видеть ниши занятия предпринимательской деятельности с учетом региональной специфики; предоставляет возможности для знакомства с нормативно-правовыми особенностями ведения бизнеса, вариантами регистрации бизнеса, ведения хозяйственных операций в малом бизнесе.</a:t>
            </a:r>
          </a:p>
          <a:p>
            <a:pPr marL="342900" indent="-342900" fontAlgn="base"/>
            <a:r>
              <a:rPr lang="ru-RU" sz="1400" b="1" dirty="0" smtClean="0"/>
              <a:t>9.     </a:t>
            </a:r>
            <a:r>
              <a:rPr lang="ru-RU" sz="1400" b="1" dirty="0" smtClean="0"/>
              <a:t>Перечень формируемых компетенций выпускника: </a:t>
            </a:r>
            <a:br>
              <a:rPr lang="ru-RU" sz="1400" b="1" dirty="0" smtClean="0"/>
            </a:br>
            <a:r>
              <a:rPr lang="ru-RU" sz="1400" b="1" dirty="0" smtClean="0"/>
              <a:t>ПК-1 - Способен выполнять необходимые для составления экономических разделов планов расчеты, обосновывать их и представлять результаты работы в соответствии с принятыми в организации стандартами; </a:t>
            </a:r>
            <a:br>
              <a:rPr lang="ru-RU" sz="1400" b="1" dirty="0" smtClean="0"/>
            </a:br>
            <a:r>
              <a:rPr lang="ru-RU" sz="1400" b="1" dirty="0" smtClean="0"/>
              <a:t>ПК-2 - Способен организовать деятельность малой группы, созданной для реализации конкретного экономического проекта; </a:t>
            </a:r>
            <a:br>
              <a:rPr lang="ru-RU" sz="1400" b="1" dirty="0" smtClean="0"/>
            </a:br>
            <a:r>
              <a:rPr lang="ru-RU" sz="1400" b="1" dirty="0" smtClean="0"/>
              <a:t>ПК-3 - Способен критически оценить предлагаемые варианты управленческих решений и разработать и обосновать предложения по их совершенствованию с учетом критериев социально-экономической эффективности, рисков и возможных социально-экономических последствий; </a:t>
            </a:r>
            <a:br>
              <a:rPr lang="ru-RU" sz="1400" b="1" dirty="0" smtClean="0"/>
            </a:br>
            <a:r>
              <a:rPr lang="ru-RU" sz="1400" b="1" dirty="0" smtClean="0"/>
              <a:t>ПК-4 - Способен собирать, анализировать и интерпретировать финансовую, бухгалтерскую и иную информацию, содержащуюся в отчетности предприятий различных форм собственности, организаций, ведомств и т.д., рассчитать экономические и </a:t>
            </a:r>
            <a:r>
              <a:rPr lang="ru-RU" sz="1400" b="1" dirty="0" smtClean="0"/>
              <a:t>социально-экономические </a:t>
            </a:r>
            <a:r>
              <a:rPr lang="ru-RU" sz="1400" b="1" dirty="0" smtClean="0"/>
              <a:t>показатели и использовать полученные сведения для принятия управленческих решений, которые могут привести к повышению экономической  эффективности деятельности организаций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0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ОБРАЗОВАНИЯ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6215" y="1801506"/>
            <a:ext cx="694671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Объем программы: 256 часов, из них 128 контактных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Режим реализации: </a:t>
            </a:r>
            <a:r>
              <a:rPr lang="ru-RU" sz="1400" b="1" dirty="0" err="1" smtClean="0"/>
              <a:t>очно</a:t>
            </a:r>
            <a:r>
              <a:rPr lang="ru-RU" sz="1400" b="1" dirty="0" smtClean="0"/>
              <a:t> - заочно с применением дистанционных образовательных технологий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Сроки реализации программы: 3 месяца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Вид документа о квалификации: диплом о профессиональной переподготовке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Входные требования к слушателям: лица, имеющие среднее профессиональное и (или) высшее образование; лица, получающие высшее образование; имеющие образование, соответствующее предметной области</a:t>
            </a:r>
            <a:br>
              <a:rPr lang="ru-RU" sz="1400" b="1" dirty="0" smtClean="0"/>
            </a:b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Профессия: педагог</a:t>
            </a:r>
          </a:p>
          <a:p>
            <a:pPr marL="342900" indent="-342900" fontAlgn="base">
              <a:buFontTx/>
              <a:buAutoNum type="arabicPeriod"/>
            </a:pPr>
            <a:endParaRPr lang="ru-RU" sz="1400" b="1" dirty="0" smtClean="0"/>
          </a:p>
          <a:p>
            <a:pPr marL="342900" indent="-342900" fontAlgn="base">
              <a:buFontTx/>
              <a:buAutoNum type="arabicPeriod"/>
            </a:pPr>
            <a:r>
              <a:rPr lang="ru-RU" sz="1400" b="1" dirty="0" smtClean="0"/>
              <a:t>Особенности программы: программа имеет своей целью подготовку слушателей к успешной профессиональной деятельности в сфере общего образования путем формирования системных знаний и компетенций, необходимых для осуществления профессиональной деятельности в рамках основной профессиональной и дополнительной («учитель») квалификации.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1" name="Рисунок 10" descr="c0257d4c0d3798570ba71aab2e9dd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60" y="3810740"/>
            <a:ext cx="1212112" cy="1271999"/>
          </a:xfrm>
          <a:prstGeom prst="rect">
            <a:avLst/>
          </a:prstGeom>
        </p:spPr>
      </p:pic>
      <p:pic>
        <p:nvPicPr>
          <p:cNvPr id="8" name="Рисунок 7" descr="15cd1829b1085436c43e1be1895a355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7926" y="1882095"/>
            <a:ext cx="1222612" cy="12226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56661" y="5071731"/>
            <a:ext cx="12121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 сайт </a:t>
            </a:r>
            <a:r>
              <a:rPr lang="ru-RU" sz="1000" b="1" dirty="0" err="1" smtClean="0"/>
              <a:t>ИвГУ</a:t>
            </a:r>
            <a:endParaRPr lang="ru-RU" sz="1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67295" y="3108251"/>
            <a:ext cx="123337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QR-</a:t>
            </a:r>
            <a:r>
              <a:rPr lang="ru-RU" sz="1000" b="1" dirty="0" smtClean="0"/>
              <a:t>код на</a:t>
            </a:r>
            <a:br>
              <a:rPr lang="ru-RU" sz="1000" b="1" dirty="0" smtClean="0"/>
            </a:br>
            <a:r>
              <a:rPr lang="ru-RU" sz="1000" b="1" dirty="0" smtClean="0"/>
              <a:t>платформу </a:t>
            </a:r>
            <a:r>
              <a:rPr lang="ru-RU" sz="1000" b="1" dirty="0" err="1" smtClean="0"/>
              <a:t>РвР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5020" y="0"/>
            <a:ext cx="78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Дополнительная профессиональная программа профессиональной переподготовки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Arial Black" pitchFamily="34" charset="0"/>
              </a:rPr>
              <a:t>ТЕОРИЯ И ПРАКТИКА ОБЩЕГО ОБРАЗОВАНИЯ</a:t>
            </a:r>
            <a:endParaRPr lang="ru-RU" sz="2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6215" y="1801506"/>
            <a:ext cx="694671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/>
            <a:r>
              <a:rPr lang="ru-RU" sz="1600" b="1" dirty="0" smtClean="0"/>
              <a:t>8.   Перечень формируемых компетенций выпускника: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ПК-1.Способен осуществлять педагогическую деятельность в соответствии с нормативно-правовыми актами в сфере образования и нормами профессиональной этики;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ПК-2.Способен к преподаванию по программам основного и среднего общего образования;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ПК-3.Способен организовывать совместную и индивидуальную воспитательную деятельность обучающихся, в том числе с особыми образовательными потребностями, в соответствии с требованиями федеральных государственных образовательных стандартов.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887" y="55121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Обучение граждан в рамках федерального проекта «Содействие занятости» национального проекта «Демография» БЕСПЛАТНО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4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837</Words>
  <Application>Microsoft Office PowerPoint</Application>
  <PresentationFormat>Произвольный</PresentationFormat>
  <Paragraphs>245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ИНСТИТУТ ПРОФЕССИОНАЛЬНОГО РАЗВИТИЯ</vt:lpstr>
      <vt:lpstr>Дополнительная профессиональная программа профессиональной переподготовки  ДЕТСКИЙ ПСИХОЛОГ</vt:lpstr>
      <vt:lpstr>Дополнительная профессиональная программа профессиональной переподготовки  ДЕТСКИЙ ПСИХОЛОГ</vt:lpstr>
      <vt:lpstr>Дополнительная профессиональная программа повышения квалификации  ОСНОВЫ WEB - ДИЗАЙНА</vt:lpstr>
      <vt:lpstr>Дополнительная профессиональная программа повышения квалификации   ОСНОВЫ WEB - ДИЗАЙНА</vt:lpstr>
      <vt:lpstr>Дополнительная профессиональная программа повышения квалификации  ОСНОВЫ ПРЕДПРИНИМАТЕЛЬСКОЙ ДЕЯТЕЛЬНОСТИ</vt:lpstr>
      <vt:lpstr>Дополнительная профессиональная программа повышения квалификации  ОСНОВЫ ПРЕДПРИНИМАТЕЛЬСКОЙ ДЕЯТЕЛЬНОСТИ</vt:lpstr>
      <vt:lpstr>Дополнительная профессиональная программа профессиональной переподготовки  ТЕОРИЯ И ПРАКТИКА ОБЩЕГО ОБРАЗОВАНИЯ</vt:lpstr>
      <vt:lpstr>Дополнительная профессиональная программа профессиональной переподготовки  ТЕОРИЯ И ПРАКТИКА ОБЩЕГО ОБРАЗОВАНИЯ</vt:lpstr>
      <vt:lpstr>Дополнительная профессиональная программа профессиональной переподготовки  СЕТЕВОЕ И СИСТЕМНОЕ АДМИНИСТРИРОВАНИЕ</vt:lpstr>
      <vt:lpstr>Дополнительная профессиональная программа профессиональной переподготовки  СЕТЕВОЕ И СИСТЕМНОЕ АДМИНИСТРИРОВАНИЕ</vt:lpstr>
      <vt:lpstr>Дополнительная профессиональная программа повышения квалификации   ТЕХНИЧЕСКАЯ ЗАЩИТА ИНФОРМАЦИИ. СПОСОБЫ И СРЕДСТВА ЗАЩИТЫ ИНФОРМАЦИИ ОТ НЕСАНКЦИОНИРОВАННОГО ДОСТУПА</vt:lpstr>
      <vt:lpstr>Дополнительная профессиональная программа повышения квалификации  ТЕХНИЧЕСКАЯ ЗАЩИТА ИНФОРМАЦИИ. СПОСОБЫ  И СРЕДСТВА ЗАЩИТЫ ИНФОРМАЦИИ ОТ НЕСАНКЦИОНИРОВАННОГО ДОСТУПА</vt:lpstr>
      <vt:lpstr>Дополнительная профессиональная программа профессиональной переподготовки  МЕНЕДЖМЕНТ В СФЕРЕ КУЛЬТУРЫ И ИСКУССТВА ПО НАПРАВЛЕНИЮ  «СОЦИАЛЬНО-КУЛЬТУРНАЯ ДЕЯТЕЛЬНОСТЬ»</vt:lpstr>
      <vt:lpstr>Дополнительная профессиональная программа профессиональной переподготовки  МЕНЕДЖМЕНТ В СФЕРЕ КУЛЬТУРЫ И ИСКУССТВА ПО НАПРАВЛЕНИЮ  «СОЦИАЛЬНО-КУЛЬТУРНАЯ ДЕЯТЕЛЬНОСТЬ»</vt:lpstr>
      <vt:lpstr>Дополнительная профессиональная программа профессиональной переподготовки  ТЕОРИЯ И ПРАКТИКА ОБЩЕГО ОБРАЗОВАНИЯ. ПРЕПОДАВАНИЕ ИСТОРИИ</vt:lpstr>
      <vt:lpstr>Дополнительная профессиональная программа профессиональной переподготовки  ТЕОРИЯ И ПРАКТИКА ОБЩЕГО ОБРАЗОВАНИЯ. ПРЕПОДАВАНИЕ ИСТОРИИ</vt:lpstr>
      <vt:lpstr>Дополнительная профессиональная программа профессиональной переподготовки  АДАПТИВНАЯ ФИЗИЧЕСКАЯ КУЛЬТУРА И  АДАПТИВНЫЙ СПОРТ </vt:lpstr>
      <vt:lpstr>Дополнительная профессиональная программа профессиональной переподготовки  АДАПТИВНАЯ ФИЗИЧЕСКАЯ КУЛЬТУРА И  АДАПТИВНЫЙ СПОРТ </vt:lpstr>
      <vt:lpstr>Дополнительная профессиональная программа профессиональной переподготовки  ТЕОРИЯ И ПРАКТИКА ОБЩЕГО ОБРАЗЩОВАНИЯ. ПРЕПОДАВАНИЕ ФИЗИЧЕСКОЙ КУЛЬТУРЫ</vt:lpstr>
      <vt:lpstr>Дополнительная профессиональная программа профессиональной переподготовки  ТЕОРИЯ И ПРАКТИКА ОБЩЕГО  ОБРАЗОВАНИЯ.  ПРЕПОДАВАНИЕ ФИЗИЧЕСКОЙ КУЛЬТУРЫ</vt:lpstr>
      <vt:lpstr>Дополнительная профессиональная программа профессиональной переподготовки  ЛОГОПЕДИЯ</vt:lpstr>
      <vt:lpstr>Дополнительная профессиональная программа профессиональной переподготовки  ЛОГОПЕДИЯ</vt:lpstr>
      <vt:lpstr>Дополнительная профессиональная программа повышения квалификации  ОСНОВЫ МАССАЖА</vt:lpstr>
      <vt:lpstr>Дополнительная профессиональная программа повышения квалификации  ОСНОВЫ МАССАЖА</vt:lpstr>
      <vt:lpstr>Дополнительная профессиональная программа профессиональной переподготовки  МАССАЖ</vt:lpstr>
      <vt:lpstr>Дополнительная профессиональная программа профессиональной переподготовки  МАССАЖ</vt:lpstr>
      <vt:lpstr>Дополнительная профессиональная программа профессиональной переподготовки  ЭКСКУРСОВОД (ГИД)</vt:lpstr>
      <vt:lpstr>Дополнительная профессиональная программа профессиональной переподготовки  ЭКСКУРСОВОД (ГИД)</vt:lpstr>
      <vt:lpstr>ИНСТИТУТ ПРОФЕССИОНАЛЬНОГО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любую тему</dc:title>
  <dc:creator>Пользователь</dc:creator>
  <cp:lastModifiedBy>Пользователь</cp:lastModifiedBy>
  <cp:revision>82</cp:revision>
  <dcterms:created xsi:type="dcterms:W3CDTF">2020-12-24T11:01:24Z</dcterms:created>
  <dcterms:modified xsi:type="dcterms:W3CDTF">2022-08-01T11:43:33Z</dcterms:modified>
</cp:coreProperties>
</file>